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283" r:id="rId4"/>
    <p:sldId id="300" r:id="rId5"/>
    <p:sldId id="301" r:id="rId6"/>
    <p:sldId id="284" r:id="rId7"/>
    <p:sldId id="286" r:id="rId8"/>
    <p:sldId id="302" r:id="rId9"/>
    <p:sldId id="306" r:id="rId10"/>
    <p:sldId id="303" r:id="rId11"/>
    <p:sldId id="304" r:id="rId12"/>
    <p:sldId id="305" r:id="rId13"/>
    <p:sldId id="307" r:id="rId14"/>
    <p:sldId id="308" r:id="rId15"/>
    <p:sldId id="309" r:id="rId16"/>
    <p:sldId id="285" r:id="rId17"/>
    <p:sldId id="260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311" r:id="rId28"/>
    <p:sldId id="278" r:id="rId29"/>
    <p:sldId id="316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975360"/>
            <a:ext cx="5181600" cy="5201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>
                <a:solidFill>
                  <a:srgbClr val="FF0000"/>
                </a:solidFill>
              </a:rPr>
              <a:t>Лекция 2. История развития психологии управления</a:t>
            </a:r>
            <a:endParaRPr lang="ru-RU" sz="5400" dirty="0">
              <a:solidFill>
                <a:srgbClr val="FF0000"/>
              </a:solidFill>
            </a:endParaRPr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701" y="252919"/>
            <a:ext cx="5418307" cy="6118698"/>
          </a:xfr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26720" y="228601"/>
            <a:ext cx="10957560" cy="6629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200" b="1" dirty="0"/>
              <a:t>Последователь Тейлора </a:t>
            </a:r>
            <a:r>
              <a:rPr lang="ru-RU" sz="3200" b="1" dirty="0" smtClean="0"/>
              <a:t>Франк </a:t>
            </a:r>
            <a:r>
              <a:rPr lang="ru-RU" sz="3200" b="1" dirty="0"/>
              <a:t>Гильберт первый в США организовал систематическую подготовку инструкторов по научной организации труда в специальной Школе в </a:t>
            </a:r>
            <a:r>
              <a:rPr lang="ru-RU" sz="3200" b="1" dirty="0" err="1"/>
              <a:t>Провиденсе</a:t>
            </a:r>
            <a:r>
              <a:rPr lang="ru-RU" sz="3200" b="1" dirty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Он считал, что для того, чтобы добиться высокой производительности труда, необходимо целесообразно устроить рабочее место и научиться использовать наиболее рациональные способы подачи материалов, это можно сделать при помощи специальных приспособлении, инструментов и инструкций. 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Изучая труд каменщиков, Гильберт сделал вывод, что при выполнении кирпичной кладки в среднем делается тридцать движений. Ему же удалось сократить число движений до пяти и тем самым увеличить часовую выработку каменщика.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3200" b="1" dirty="0"/>
              <a:t>Вместо120 кирпичей в час он смог укладывать 350</a:t>
            </a:r>
          </a:p>
        </p:txBody>
      </p:sp>
    </p:spTree>
    <p:extLst>
      <p:ext uri="{BB962C8B-B14F-4D97-AF65-F5344CB8AC3E}">
        <p14:creationId xmlns:p14="http://schemas.microsoft.com/office/powerpoint/2010/main" val="325507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137160" y="0"/>
            <a:ext cx="11902440" cy="6644639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200" b="1" dirty="0"/>
              <a:t>Вопросы научной организации труда также были в центре внимания </a:t>
            </a:r>
            <a:r>
              <a:rPr lang="ru-RU" sz="3200" b="1" dirty="0" err="1" smtClean="0"/>
              <a:t>Эмерсона</a:t>
            </a:r>
            <a:r>
              <a:rPr lang="ru-RU" sz="3200" b="1" dirty="0"/>
              <a:t>, </a:t>
            </a:r>
            <a:r>
              <a:rPr lang="ru-RU" sz="3200" b="1" dirty="0" smtClean="0"/>
              <a:t>который </a:t>
            </a:r>
            <a:r>
              <a:rPr lang="ru-RU" sz="3200" b="1" u="sng" dirty="0" smtClean="0"/>
              <a:t>пытался внедрить </a:t>
            </a:r>
            <a:r>
              <a:rPr lang="ru-RU" sz="3200" b="1" u="sng" dirty="0"/>
              <a:t>системный подход к организации управления.</a:t>
            </a:r>
            <a:r>
              <a:rPr lang="ru-RU" sz="3200" b="1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Он сформулировал двенадцать принципов организации управления: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Это точно поставленные цели, здравый смысл, компетентная консультация, дисциплина, справедливое отношение к персоналу, оперативный, надежный, полный, точный и постоянный учет, </a:t>
            </a:r>
            <a:r>
              <a:rPr lang="ru-RU" sz="3200" b="1" dirty="0" err="1"/>
              <a:t>диспетчирование</a:t>
            </a:r>
            <a:r>
              <a:rPr lang="ru-RU" sz="3200" b="1" dirty="0"/>
              <a:t>, нормы и расписание, нормализация  условий; нормирование операций; написанные стандартные инструкции; вознаграждение за производительный труд. 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3200" b="1" u="sng" dirty="0"/>
              <a:t>Г. </a:t>
            </a:r>
            <a:r>
              <a:rPr lang="ru-RU" sz="3200" b="1" u="sng" dirty="0" err="1"/>
              <a:t>Эмерсон</a:t>
            </a:r>
            <a:r>
              <a:rPr lang="ru-RU" sz="3200" b="1" u="sng" dirty="0"/>
              <a:t>, изучив состояния железной дороги, дал заключение, ошеломившее Америку: 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sz="3200" b="1" u="sng" dirty="0"/>
              <a:t>«Железные дороги могут ежедневно экономить 1 млн. дол за счет введения научного управления»</a:t>
            </a:r>
            <a:r>
              <a:rPr lang="ru-RU" sz="3200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151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20040" y="320040"/>
            <a:ext cx="11445240" cy="637032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600" b="1" dirty="0"/>
              <a:t>Среди европейских школ менеджмента наиболее яркой фигурой был французский экономист </a:t>
            </a:r>
            <a:r>
              <a:rPr lang="ru-RU" sz="3600" b="1" dirty="0" err="1"/>
              <a:t>А.Файоль</a:t>
            </a:r>
            <a:r>
              <a:rPr lang="ru-RU" sz="3600" b="1" dirty="0"/>
              <a:t>, в центре внимания которого было изучение функций руководства. </a:t>
            </a:r>
          </a:p>
          <a:p>
            <a:pPr eaLnBrk="1" hangingPunct="1">
              <a:lnSpc>
                <a:spcPct val="80000"/>
              </a:lnSpc>
            </a:pPr>
            <a:r>
              <a:rPr lang="ru-RU" sz="3600" b="1" dirty="0"/>
              <a:t>В 1916 г. вышла книга </a:t>
            </a:r>
            <a:r>
              <a:rPr lang="ru-RU" sz="3600" b="1" dirty="0" err="1"/>
              <a:t>А.Файоля</a:t>
            </a:r>
            <a:r>
              <a:rPr lang="ru-RU" sz="3600" b="1" dirty="0"/>
              <a:t> «Общее и промышленное администрирование</a:t>
            </a:r>
            <a:r>
              <a:rPr lang="ru-RU" sz="3600" b="1" dirty="0" smtClean="0"/>
              <a:t>».</a:t>
            </a:r>
            <a:endParaRPr lang="ru-RU" sz="3600" b="1" dirty="0"/>
          </a:p>
          <a:p>
            <a:pPr eaLnBrk="1" hangingPunct="1">
              <a:lnSpc>
                <a:spcPct val="80000"/>
              </a:lnSpc>
            </a:pPr>
            <a:r>
              <a:rPr lang="ru-RU" sz="3600" b="1" dirty="0"/>
              <a:t>Были выделены новые принципы администрирования, среди которых важное место заняли разделение труда, авторитет руководителя, дисциплина, единство распорядительства, подчинение частного интереса общему, принцип вознаграждения, централизация.</a:t>
            </a:r>
          </a:p>
        </p:txBody>
      </p:sp>
    </p:spTree>
    <p:extLst>
      <p:ext uri="{BB962C8B-B14F-4D97-AF65-F5344CB8AC3E}">
        <p14:creationId xmlns:p14="http://schemas.microsoft.com/office/powerpoint/2010/main" val="15136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4360" y="396240"/>
            <a:ext cx="7467600" cy="6461759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А</a:t>
            </a:r>
            <a:r>
              <a:rPr lang="ru-RU" b="1" i="1" dirty="0"/>
              <a:t>. </a:t>
            </a:r>
            <a:r>
              <a:rPr lang="ru-RU" b="1" i="1" dirty="0" err="1"/>
              <a:t>Файоль</a:t>
            </a:r>
            <a:r>
              <a:rPr lang="ru-RU" b="1" i="1" dirty="0"/>
              <a:t> был первым, кто отметил, что менеджмент насквозь пропитан психологией, и выделил психологические факторы повышения производительности </a:t>
            </a:r>
            <a:r>
              <a:rPr lang="ru-RU" b="1" i="1" dirty="0" smtClean="0"/>
              <a:t>труда: </a:t>
            </a:r>
            <a:r>
              <a:rPr lang="ru-RU" b="1" dirty="0" smtClean="0"/>
              <a:t>власть</a:t>
            </a:r>
            <a:r>
              <a:rPr lang="ru-RU" b="1" dirty="0"/>
              <a:t>, единство руководства, подчинение личных интересов общим, инициатива, корпоративный дух предприятия и др. </a:t>
            </a:r>
            <a:endParaRPr lang="ru-RU" b="1" dirty="0" smtClean="0"/>
          </a:p>
          <a:p>
            <a:r>
              <a:rPr lang="ru-RU" b="1" dirty="0" smtClean="0"/>
              <a:t>Всего </a:t>
            </a:r>
            <a:r>
              <a:rPr lang="ru-RU" b="1" dirty="0"/>
              <a:t>он выделил четырнадцать принципов повышения производительности </a:t>
            </a:r>
            <a:r>
              <a:rPr lang="ru-RU" b="1" dirty="0" smtClean="0"/>
              <a:t>труда.</a:t>
            </a:r>
            <a:endParaRPr lang="ru-RU" b="1" dirty="0"/>
          </a:p>
          <a:p>
            <a:r>
              <a:rPr lang="ru-RU" b="1" dirty="0"/>
              <a:t>Анализируя подробно вопросы управления предприятием, А. </a:t>
            </a:r>
            <a:r>
              <a:rPr lang="ru-RU" b="1" dirty="0" err="1"/>
              <a:t>Файоль</a:t>
            </a:r>
            <a:r>
              <a:rPr lang="ru-RU" b="1" dirty="0"/>
              <a:t> говорил' "</a:t>
            </a:r>
            <a:r>
              <a:rPr lang="ru-RU" b="1" dirty="0" smtClean="0"/>
              <a:t>Невежество</a:t>
            </a:r>
            <a:r>
              <a:rPr lang="ru-RU" b="1" dirty="0"/>
              <a:t>, честолюбие, эгоизм, леность </a:t>
            </a:r>
            <a:r>
              <a:rPr lang="ru-RU" b="1" dirty="0" smtClean="0"/>
              <a:t>и</a:t>
            </a:r>
            <a:r>
              <a:rPr lang="en-US" b="1" dirty="0" smtClean="0"/>
              <a:t> </a:t>
            </a:r>
            <a:r>
              <a:rPr lang="ru-RU" b="1" dirty="0" smtClean="0"/>
              <a:t>всякие </a:t>
            </a:r>
            <a:r>
              <a:rPr lang="ru-RU" b="1" dirty="0"/>
              <a:t>людские слабости толкают людей к пренебрежению общими интересами в угоду частным И это питает вечную </a:t>
            </a:r>
            <a:r>
              <a:rPr lang="ru-RU" b="1" dirty="0" smtClean="0"/>
              <a:t>борьбу».</a:t>
            </a:r>
            <a:endParaRPr lang="ru-RU" b="1" dirty="0"/>
          </a:p>
          <a:p>
            <a:r>
              <a:rPr lang="ru-RU" b="1" dirty="0"/>
              <a:t>Эти слова А </a:t>
            </a:r>
            <a:r>
              <a:rPr lang="ru-RU" b="1" dirty="0" err="1"/>
              <a:t>Файоль</a:t>
            </a:r>
            <a:r>
              <a:rPr lang="ru-RU" b="1" dirty="0"/>
              <a:t> написал в 20-е годы, но они </a:t>
            </a:r>
            <a:r>
              <a:rPr lang="ru-RU" b="1" dirty="0" smtClean="0"/>
              <a:t>актуальны и в наше время </a:t>
            </a:r>
            <a:r>
              <a:rPr lang="ru-RU" b="1" dirty="0"/>
              <a:t>и </a:t>
            </a:r>
            <a:r>
              <a:rPr lang="ru-RU" b="1" dirty="0" smtClean="0"/>
              <a:t>не </a:t>
            </a:r>
            <a:r>
              <a:rPr lang="ru-RU" b="1" dirty="0"/>
              <a:t>только </a:t>
            </a:r>
            <a:r>
              <a:rPr lang="ru-RU" b="1" dirty="0" smtClean="0"/>
              <a:t>в </a:t>
            </a:r>
            <a:r>
              <a:rPr lang="ru-RU" b="1" dirty="0"/>
              <a:t>сфере управления </a:t>
            </a:r>
            <a:r>
              <a:rPr lang="ru-RU" b="1" dirty="0" smtClean="0"/>
              <a:t>предприятием.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Они стали универсальными там, где сталкиваются интересы людей, например в экономике, в политике.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55320"/>
            <a:ext cx="3794760" cy="56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65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8408"/>
            <a:ext cx="11353800" cy="6659592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 smtClean="0"/>
              <a:t>Т.О. </a:t>
            </a:r>
            <a:r>
              <a:rPr lang="ru-RU" sz="9600" b="1" dirty="0" err="1" smtClean="0"/>
              <a:t>Файоль</a:t>
            </a:r>
            <a:r>
              <a:rPr lang="ru-RU" sz="9600" b="1" dirty="0" smtClean="0"/>
              <a:t> </a:t>
            </a:r>
            <a:r>
              <a:rPr lang="ru-RU" sz="9600" b="1" dirty="0"/>
              <a:t>первым серьёзно подошёл к анализу процесса управления и определил необходимые принципы грамотного построения </a:t>
            </a:r>
            <a:r>
              <a:rPr lang="ru-RU" sz="9600" b="1" dirty="0" smtClean="0"/>
              <a:t>организации:</a:t>
            </a:r>
            <a:endParaRPr lang="ru-RU" sz="9600" b="1" dirty="0"/>
          </a:p>
          <a:p>
            <a:r>
              <a:rPr lang="ru-RU" sz="9600" b="1" u="sng" dirty="0"/>
              <a:t>Разделение труда, </a:t>
            </a:r>
            <a:r>
              <a:rPr lang="ru-RU" sz="9600" b="1" dirty="0"/>
              <a:t>под которым понимается чёткое распределение функций по отделам и рабочим местам организации;</a:t>
            </a:r>
          </a:p>
          <a:p>
            <a:r>
              <a:rPr lang="ru-RU" sz="9600" b="1" u="sng" dirty="0"/>
              <a:t>Полномочия и ответственность, </a:t>
            </a:r>
            <a:r>
              <a:rPr lang="ru-RU" sz="9600" b="1" dirty="0"/>
              <a:t>когда наличие второго проистекает из наделения первым;</a:t>
            </a:r>
          </a:p>
          <a:p>
            <a:r>
              <a:rPr lang="ru-RU" sz="9600" b="1" u="sng" dirty="0"/>
              <a:t>Дисциплина</a:t>
            </a:r>
            <a:r>
              <a:rPr lang="ru-RU" sz="9600" b="1" dirty="0"/>
              <a:t> – одно из важнейших качеств успешного управления;</a:t>
            </a:r>
          </a:p>
          <a:p>
            <a:r>
              <a:rPr lang="ru-RU" sz="9600" b="1" u="sng" dirty="0"/>
              <a:t>Единство распорядительства, </a:t>
            </a:r>
            <a:r>
              <a:rPr lang="ru-RU" sz="9600" b="1" dirty="0"/>
              <a:t>или единоначалие, подразумевает получение задания и необходимость отчётности по его выполнению перед одним начальником;</a:t>
            </a:r>
          </a:p>
          <a:p>
            <a:r>
              <a:rPr lang="ru-RU" sz="9600" b="1" u="sng" dirty="0"/>
              <a:t>Единство руководства и направления деятельности</a:t>
            </a:r>
            <a:r>
              <a:rPr lang="ru-RU" sz="9600" b="1" dirty="0"/>
              <a:t>, а именно работа группы и всей организации по единому плану;</a:t>
            </a:r>
          </a:p>
          <a:p>
            <a:r>
              <a:rPr lang="ru-RU" sz="9600" b="1" u="sng" dirty="0"/>
              <a:t>Подчинение частных (личных) интересов общим </a:t>
            </a:r>
            <a:r>
              <a:rPr lang="ru-RU" sz="9600" b="1" dirty="0"/>
              <a:t>означает, что системы всегда стоят выше интересов групп или лиц;</a:t>
            </a:r>
          </a:p>
          <a:p>
            <a:r>
              <a:rPr lang="ru-RU" sz="9600" b="1" u="sng" dirty="0"/>
              <a:t>Вознаграждение. </a:t>
            </a:r>
            <a:r>
              <a:rPr lang="ru-RU" sz="9600" b="1" dirty="0"/>
              <a:t>Под этим подразумевается то, что работа в рамках организации </a:t>
            </a:r>
            <a:r>
              <a:rPr lang="ru-RU" sz="9600" b="1" dirty="0" smtClean="0"/>
              <a:t>должна </a:t>
            </a:r>
            <a:r>
              <a:rPr lang="ru-RU" sz="9600" b="1" dirty="0"/>
              <a:t>оплачиваться соразмерно сделанному вкладу в общую деятельность;</a:t>
            </a:r>
          </a:p>
          <a:p>
            <a:r>
              <a:rPr lang="ru-RU" sz="9600" b="1" u="sng" dirty="0"/>
              <a:t>Централизация</a:t>
            </a:r>
            <a:r>
              <a:rPr lang="ru-RU" sz="9600" b="1" dirty="0"/>
              <a:t>. Рациональное применение принципов централизации и децентрализации ведёт к успешному функционированию действующей человеческой </a:t>
            </a:r>
            <a:r>
              <a:rPr lang="ru-RU" sz="9600" b="1" dirty="0" smtClean="0"/>
              <a:t>системы;</a:t>
            </a:r>
            <a:r>
              <a:rPr lang="ru-RU" sz="6200" b="1" dirty="0" smtClean="0"/>
              <a:t/>
            </a:r>
            <a:br>
              <a:rPr lang="ru-RU" sz="6200" b="1" dirty="0" smtClean="0"/>
            </a:br>
            <a:endParaRPr lang="ru-RU" sz="62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482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" y="0"/>
            <a:ext cx="11734800" cy="7269480"/>
          </a:xfrm>
        </p:spPr>
        <p:txBody>
          <a:bodyPr>
            <a:normAutofit/>
          </a:bodyPr>
          <a:lstStyle/>
          <a:p>
            <a:r>
              <a:rPr lang="ru-RU" b="1" dirty="0"/>
              <a:t>Порядок существует тогда, когда у каждого работника есть собственное рабочее пространство, и он чётко знает своё место в организации;</a:t>
            </a:r>
          </a:p>
          <a:p>
            <a:r>
              <a:rPr lang="ru-RU" b="1" u="sng" dirty="0"/>
              <a:t>Справедливость</a:t>
            </a:r>
            <a:r>
              <a:rPr lang="ru-RU" b="1" dirty="0"/>
              <a:t> при реализации правил и соглашений, принятых в организации;</a:t>
            </a:r>
          </a:p>
          <a:p>
            <a:r>
              <a:rPr lang="ru-RU" b="1" u="sng" dirty="0"/>
              <a:t>Стабильность, постоянство персонала</a:t>
            </a:r>
            <a:r>
              <a:rPr lang="ru-RU" b="1" dirty="0"/>
              <a:t>. Высокая текучесть рабочих кадров бывает по причине и вследствие плохой организации системы управления.</a:t>
            </a:r>
          </a:p>
          <a:p>
            <a:r>
              <a:rPr lang="ru-RU" b="1" u="sng" dirty="0"/>
              <a:t>Инициатива, </a:t>
            </a:r>
            <a:r>
              <a:rPr lang="ru-RU" b="1" dirty="0"/>
              <a:t>т.е. свобода в проявлении новаторства, свежих полезных идей, необходима для качественного роста и укрепления всей системы;</a:t>
            </a:r>
          </a:p>
          <a:p>
            <a:r>
              <a:rPr lang="ru-RU" b="1" u="sng" dirty="0"/>
              <a:t>Корпоративный микроклимат </a:t>
            </a:r>
            <a:r>
              <a:rPr lang="ru-RU" b="1" dirty="0"/>
              <a:t>- хорошие взаимоотношения работников</a:t>
            </a:r>
          </a:p>
          <a:p>
            <a:r>
              <a:rPr lang="ru-RU" b="1" dirty="0" smtClean="0"/>
              <a:t>Однако не следует смешивать единства руководства (один начальник, одна программа) с единством распорядительства (служащий получает распоряжение только от одного начальника).</a:t>
            </a:r>
          </a:p>
          <a:p>
            <a:r>
              <a:rPr lang="ru-RU" b="1" dirty="0" smtClean="0"/>
              <a:t>Благодаря </a:t>
            </a:r>
            <a:r>
              <a:rPr lang="ru-RU" b="1" dirty="0" err="1" smtClean="0"/>
              <a:t>Ф.Тейлору</a:t>
            </a:r>
            <a:r>
              <a:rPr lang="ru-RU" b="1" dirty="0" smtClean="0"/>
              <a:t>, А</a:t>
            </a:r>
            <a:r>
              <a:rPr lang="ru-RU" b="1" dirty="0"/>
              <a:t>. </a:t>
            </a:r>
            <a:r>
              <a:rPr lang="ru-RU" b="1" dirty="0" err="1"/>
              <a:t>Файолю</a:t>
            </a:r>
            <a:r>
              <a:rPr lang="ru-RU" b="1" dirty="0"/>
              <a:t> управление стало признаваться самостоятельной и специфической деятельностью людей, в итоге возникла новая отрасль науки — "психология </a:t>
            </a:r>
            <a:r>
              <a:rPr lang="ru-RU" b="1" dirty="0" smtClean="0"/>
              <a:t>управления«.</a:t>
            </a: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1310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7793"/>
            <a:ext cx="10515600" cy="5659170"/>
          </a:xfrm>
        </p:spPr>
        <p:txBody>
          <a:bodyPr>
            <a:normAutofit fontScale="92500" lnSpcReduction="10000"/>
          </a:bodyPr>
          <a:lstStyle/>
          <a:p>
            <a:r>
              <a:rPr lang="ru-RU" b="1" u="sng" dirty="0"/>
              <a:t>Макс Вебер </a:t>
            </a:r>
            <a:r>
              <a:rPr lang="ru-RU" b="1" dirty="0"/>
              <a:t>считал бюрократию идеалом системы управления.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предположил, что только тогда, когда будет верно соблюдено выполнение обязанностей всеми членами организации, возможно достижение её целей.</a:t>
            </a:r>
          </a:p>
          <a:p>
            <a:r>
              <a:rPr lang="ru-RU" b="1" dirty="0"/>
              <a:t>Идеальной бюрократии свойственны такие особенности, как:</a:t>
            </a:r>
          </a:p>
          <a:p>
            <a:r>
              <a:rPr lang="ru-RU" b="1" dirty="0"/>
              <a:t>Строгое распределение функций;</a:t>
            </a:r>
          </a:p>
          <a:p>
            <a:r>
              <a:rPr lang="ru-RU" b="1" dirty="0"/>
              <a:t>Подчинённость;</a:t>
            </a:r>
          </a:p>
          <a:p>
            <a:r>
              <a:rPr lang="ru-RU" b="1" dirty="0"/>
              <a:t>Выполнение требований организации;</a:t>
            </a:r>
          </a:p>
          <a:p>
            <a:r>
              <a:rPr lang="ru-RU" b="1" dirty="0"/>
              <a:t>Работа на договорной основе;</a:t>
            </a:r>
          </a:p>
          <a:p>
            <a:r>
              <a:rPr lang="ru-RU" b="1" dirty="0"/>
              <a:t>Деятельность руководителя обезличена, регламентируется формальными должностными инструкциями; это должно исключить проявление ими личных чувств и соображений;</a:t>
            </a:r>
          </a:p>
          <a:p>
            <a:r>
              <a:rPr lang="ru-RU" b="1" dirty="0"/>
              <a:t>Занимаемая должность должна быть адекватна технической квалификации </a:t>
            </a:r>
            <a:r>
              <a:rPr lang="ru-RU" b="1" dirty="0" smtClean="0"/>
              <a:t>работника.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98989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106680"/>
            <a:ext cx="3932237" cy="123444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u="sng" dirty="0"/>
              <a:t>Теория «социального человека</a:t>
            </a:r>
            <a:r>
              <a:rPr lang="ru-RU" b="1" u="sng" dirty="0" smtClean="0"/>
              <a:t>»</a:t>
            </a:r>
            <a:r>
              <a:rPr lang="ru-RU" b="1" cap="small" dirty="0"/>
              <a:t/>
            </a:r>
            <a:br>
              <a:rPr lang="ru-RU" b="1" cap="sm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06680"/>
            <a:ext cx="6612572" cy="675131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В 30-е годы теоретики менеджмента активно обращаются к </a:t>
            </a:r>
            <a:r>
              <a:rPr lang="ru-RU" b="1" dirty="0" smtClean="0"/>
              <a:t>мотивационным </a:t>
            </a:r>
            <a:r>
              <a:rPr lang="ru-RU" b="1" dirty="0"/>
              <a:t>факторам трудовой деятельности </a:t>
            </a:r>
            <a:r>
              <a:rPr lang="ru-RU" b="1" dirty="0" smtClean="0"/>
              <a:t>человека.</a:t>
            </a:r>
          </a:p>
          <a:p>
            <a:r>
              <a:rPr lang="ru-RU" b="1" dirty="0" smtClean="0"/>
              <a:t> </a:t>
            </a:r>
            <a:r>
              <a:rPr lang="ru-RU" b="1" dirty="0"/>
              <a:t>Большим достижением управленческой мысли было то, что на смену </a:t>
            </a:r>
            <a:r>
              <a:rPr lang="ru-RU" b="1" i="1" dirty="0"/>
              <a:t>"экономическому человеку" </a:t>
            </a:r>
            <a:r>
              <a:rPr lang="ru-RU" b="1" dirty="0"/>
              <a:t>пришел </a:t>
            </a:r>
            <a:r>
              <a:rPr lang="ru-RU" b="1" i="1" dirty="0"/>
              <a:t>"социальный </a:t>
            </a:r>
            <a:r>
              <a:rPr lang="ru-RU" b="1" dirty="0" smtClean="0"/>
              <a:t>человек, благодаря </a:t>
            </a:r>
            <a:r>
              <a:rPr lang="ru-RU" b="1" dirty="0"/>
              <a:t>развитию "школы человеческих отношений", автором которой </a:t>
            </a:r>
            <a:r>
              <a:rPr lang="ru-RU" b="1" dirty="0" smtClean="0"/>
              <a:t>стал  </a:t>
            </a:r>
            <a:r>
              <a:rPr lang="ru-RU" b="1" i="1" dirty="0"/>
              <a:t>Элтон </a:t>
            </a:r>
            <a:r>
              <a:rPr lang="ru-RU" b="1" i="1" dirty="0" err="1" smtClean="0"/>
              <a:t>Мэйо</a:t>
            </a:r>
            <a:r>
              <a:rPr lang="ru-RU" b="1" i="1" smtClean="0"/>
              <a:t>.</a:t>
            </a:r>
            <a:r>
              <a:rPr lang="ru-RU" b="1" smtClean="0"/>
              <a:t> </a:t>
            </a:r>
            <a:endParaRPr lang="ru-RU" b="1" i="1" dirty="0" smtClean="0"/>
          </a:p>
          <a:p>
            <a:r>
              <a:rPr lang="ru-RU" b="1" dirty="0" smtClean="0"/>
              <a:t>С </a:t>
            </a:r>
            <a:r>
              <a:rPr lang="ru-RU" b="1" dirty="0"/>
              <a:t>позиций этой школы промышленная организация стала рассматриваться </a:t>
            </a:r>
            <a:r>
              <a:rPr lang="ru-RU" b="1" u="sng" dirty="0"/>
              <a:t>как определенный социальный организм</a:t>
            </a:r>
            <a:r>
              <a:rPr lang="ru-RU" b="1" dirty="0"/>
              <a:t>, а люди, работающие в ней, — как члены этой социальной системы, носители мотивационных, личностных, индивидуально-психологических </a:t>
            </a:r>
            <a:r>
              <a:rPr lang="ru-RU" b="1" dirty="0" smtClean="0"/>
              <a:t>качеств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234440"/>
            <a:ext cx="4465320" cy="551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13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204281"/>
            <a:ext cx="6172200" cy="625488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Разрабаты­вая </a:t>
            </a:r>
            <a:r>
              <a:rPr lang="ru-RU" b="1" dirty="0"/>
              <a:t>теорию «человеческих отношений», Мейо ставил следующие цели: </a:t>
            </a:r>
            <a:endParaRPr lang="ru-RU" b="1" dirty="0" smtClean="0"/>
          </a:p>
          <a:p>
            <a:r>
              <a:rPr lang="ru-RU" b="1" dirty="0" smtClean="0"/>
              <a:t>повысить </a:t>
            </a:r>
            <a:r>
              <a:rPr lang="ru-RU" b="1" dirty="0"/>
              <a:t>уровень мотивации человека к труду</a:t>
            </a:r>
            <a:r>
              <a:rPr lang="ru-RU" b="1" dirty="0" smtClean="0"/>
              <a:t>; </a:t>
            </a:r>
          </a:p>
          <a:p>
            <a:r>
              <a:rPr lang="ru-RU" b="1" dirty="0" smtClean="0"/>
              <a:t>улуч­шить </a:t>
            </a:r>
            <a:r>
              <a:rPr lang="ru-RU" b="1" dirty="0"/>
              <a:t>качество организационных и управленческих решений; </a:t>
            </a:r>
            <a:endParaRPr lang="ru-RU" b="1" dirty="0" smtClean="0"/>
          </a:p>
          <a:p>
            <a:r>
              <a:rPr lang="ru-RU" b="1" dirty="0" smtClean="0"/>
              <a:t>разви­вать </a:t>
            </a:r>
            <a:r>
              <a:rPr lang="ru-RU" b="1" dirty="0"/>
              <a:t>сотрудничество среди работников и их трудовую мораль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/>
              <a:t>содей­ствовать личностному развитию работника.</a:t>
            </a:r>
          </a:p>
          <a:p>
            <a:r>
              <a:rPr lang="ru-RU" b="1" dirty="0"/>
              <a:t>Теория «человеческих отношений» сформулирована Мейо в ходе его знаменитых </a:t>
            </a:r>
            <a:r>
              <a:rPr lang="ru-RU" b="1" dirty="0" err="1"/>
              <a:t>Хоторнских</a:t>
            </a:r>
            <a:r>
              <a:rPr lang="ru-RU" b="1" dirty="0"/>
              <a:t> экспериментов, которые проводились в течение 13 лет (с 1924 по 1936 г.) в городе </a:t>
            </a:r>
            <a:r>
              <a:rPr lang="ru-RU" b="1" dirty="0" smtClean="0"/>
              <a:t>Хоторн недалеко от </a:t>
            </a:r>
            <a:r>
              <a:rPr lang="ru-RU" b="1" dirty="0"/>
              <a:t>Чикаго.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целом можно выделить четыре этапа 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99" y="369651"/>
            <a:ext cx="4669276" cy="579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129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5666"/>
            <a:ext cx="10515600" cy="6522334"/>
          </a:xfrm>
        </p:spPr>
        <p:txBody>
          <a:bodyPr>
            <a:normAutofit fontScale="92500" lnSpcReduction="20000"/>
          </a:bodyPr>
          <a:lstStyle/>
          <a:p>
            <a:r>
              <a:rPr lang="ru-RU" b="1" u="sng" dirty="0"/>
              <a:t>Первый этап</a:t>
            </a:r>
            <a:r>
              <a:rPr lang="ru-RU" b="1" dirty="0"/>
              <a:t>. В 1924 году к Мейо обратилось руководство тек­стильного предприятия с просьбой разобраться в причинах высокой текучести кадров, которая в некоторых цехах предприятия достигала 25%, т. е. каждый четвертый работник в течение года увольнялся с предприятия. В одном из цехов, где работали преимущественно жен­щины, Мейо провел ряд реорганизационных мероприятий:</a:t>
            </a:r>
          </a:p>
          <a:p>
            <a:pPr lvl="0"/>
            <a:r>
              <a:rPr lang="ru-RU" b="1" dirty="0"/>
              <a:t>перерывы для всех работников цеха стали проводиться в одно и то же время, чтобы в течение перерыва они смогли быть вместе и поговорить;</a:t>
            </a:r>
          </a:p>
          <a:p>
            <a:pPr lvl="0"/>
            <a:r>
              <a:rPr lang="ru-RU" b="1" dirty="0"/>
              <a:t>станки в цехе были переставлены: если раньше они стояли в ряд, друг за другом, то теперь - полукругом, так, чтобы во время ра­боты девушки могли общаться;</a:t>
            </a:r>
          </a:p>
          <a:p>
            <a:pPr lvl="0"/>
            <a:r>
              <a:rPr lang="ru-RU" b="1" dirty="0"/>
              <a:t>в штат цеха была введена медицинская сестра, к которой работ­ницы могли обращаться за медицинской и психологической помощью и которая снимала их эмоциональное напряжение, усталость, нервные стрессы, передавала просьбы администрации цеха.</a:t>
            </a:r>
          </a:p>
          <a:p>
            <a:r>
              <a:rPr lang="ru-RU" b="1" dirty="0"/>
              <a:t>Такая реорганизация привела к некоторому сокращению текуче­сти кадров, улучшились взаимоотношения </a:t>
            </a:r>
            <a:r>
              <a:rPr lang="ru-RU" b="1" dirty="0" smtClean="0"/>
              <a:t>между работницами </a:t>
            </a:r>
            <a:r>
              <a:rPr lang="ru-RU" b="1" dirty="0"/>
              <a:t>и с администрацией. </a:t>
            </a:r>
            <a:r>
              <a:rPr lang="ru-RU" b="1" u="sng" dirty="0"/>
              <a:t>Из проведенного эксперимента Мейо делает пер­вое открытие - </a:t>
            </a:r>
            <a:r>
              <a:rPr lang="ru-RU" b="1" i="1" u="sng" dirty="0"/>
              <a:t>важность процесса общения в производственных ус­ловиях</a:t>
            </a:r>
            <a:r>
              <a:rPr lang="ru-RU" i="1" u="sng" dirty="0"/>
              <a:t>.</a:t>
            </a:r>
            <a:endParaRPr lang="ru-RU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16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924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Рекомендуемая литература:</a:t>
            </a:r>
            <a:endParaRPr lang="ru-RU" b="1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554480"/>
            <a:ext cx="5120641" cy="4937760"/>
          </a:xfrm>
        </p:spPr>
      </p:pic>
      <p:sp>
        <p:nvSpPr>
          <p:cNvPr id="8" name="Прямоугольник 7"/>
          <p:cNvSpPr/>
          <p:nvPr/>
        </p:nvSpPr>
        <p:spPr>
          <a:xfrm>
            <a:off x="5669280" y="457200"/>
            <a:ext cx="595884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Ахтаева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Н.С.,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Абдижаппарова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А.И.,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Бекбаева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З.Н. Бас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психология. –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Алматы: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2018.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Волкогонова О.Д., Зуб А.Т. Управленческая психология. – Москва: ИД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«Форум» - Инфра,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Hilgard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E.R., Atkinson R.C. Introduction to Psychology. – N.Y.; Chicago: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Harcourt, Brace &amp; World, 2007.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</a:rPr>
              <a:t>Кабаченко В.С. Психология управления. Учебное пособие. – М.: </a:t>
            </a:r>
            <a:r>
              <a:rPr lang="ru-RU" sz="1600" b="1" spc="-50" dirty="0" err="1">
                <a:latin typeface="Times New Roman" panose="02020603050405020304" pitchFamily="18" charset="0"/>
              </a:rPr>
              <a:t>Юнити</a:t>
            </a:r>
            <a:r>
              <a:rPr lang="ru-RU" sz="1600" b="1" spc="-50" dirty="0">
                <a:latin typeface="Times New Roman" panose="02020603050405020304" pitchFamily="18" charset="0"/>
              </a:rPr>
              <a:t>, 2015. </a:t>
            </a:r>
            <a:endParaRPr lang="ru-RU" sz="1600" b="1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Кремень М.А. Психология и управление. – Мн.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Морозов, А. В. Управленческая психология. - М.: Академический проект;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Трикста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Розанова В.А. Психология управления. – М.: ЗАО «Бизнес-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школа«Интел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Синтез». –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Sanderson A.,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Safdar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sychology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- University of Guelph: Wiley-sons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Canada. Ltd.,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4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Столяренко А.Д. Психология управления. - Ростов - на - Дону: Феникс,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Урбанович А.А. Психология управления. Уч. пособие. –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 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923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033" y="0"/>
            <a:ext cx="11168605" cy="6950597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/>
              <a:t>Второй этап. </a:t>
            </a:r>
            <a:r>
              <a:rPr lang="ru-RU" b="1" dirty="0"/>
              <a:t>Свою экспериментальную работу Мейо продолжил в </a:t>
            </a:r>
            <a:r>
              <a:rPr lang="en-US" b="1" dirty="0"/>
              <a:t>«Western Electric </a:t>
            </a:r>
            <a:r>
              <a:rPr lang="ru-RU" b="1" dirty="0" err="1" smtClean="0"/>
              <a:t>Сомра</a:t>
            </a:r>
            <a:r>
              <a:rPr lang="en-US" b="1" dirty="0" smtClean="0"/>
              <a:t>n</a:t>
            </a:r>
            <a:r>
              <a:rPr lang="ru-RU" b="1" dirty="0" smtClean="0"/>
              <a:t>у</a:t>
            </a:r>
            <a:r>
              <a:rPr lang="ru-RU" b="1" dirty="0"/>
              <a:t>». Забастовочного движения на этом </a:t>
            </a:r>
            <a:r>
              <a:rPr lang="ru-RU" b="1" dirty="0" smtClean="0"/>
              <a:t>предприятии</a:t>
            </a:r>
            <a:r>
              <a:rPr lang="ru-RU" b="1" dirty="0"/>
              <a:t>, где работало около 130 тысяч человек, не было, но компа­ния столкнулась с фактом снижения производительности труда сбор­щиц реле телефонных аппаратов. </a:t>
            </a:r>
            <a:endParaRPr lang="ru-RU" b="1" dirty="0" smtClean="0"/>
          </a:p>
          <a:p>
            <a:r>
              <a:rPr lang="ru-RU" b="1" dirty="0" smtClean="0"/>
              <a:t>Длительные </a:t>
            </a:r>
            <a:r>
              <a:rPr lang="ru-RU" b="1" dirty="0"/>
              <a:t>исследования психо­логов не привели к удовлетворительному объяснению причин. </a:t>
            </a:r>
            <a:endParaRPr lang="ru-RU" b="1" dirty="0" smtClean="0"/>
          </a:p>
          <a:p>
            <a:r>
              <a:rPr lang="ru-RU" b="1" dirty="0" smtClean="0"/>
              <a:t>Тогда </a:t>
            </a:r>
            <a:r>
              <a:rPr lang="ru-RU" b="1" dirty="0"/>
              <a:t>в 1928 году был приглашен Мейо. </a:t>
            </a:r>
          </a:p>
          <a:p>
            <a:r>
              <a:rPr lang="ru-RU" b="1" dirty="0" smtClean="0"/>
              <a:t>Перед </a:t>
            </a:r>
            <a:r>
              <a:rPr lang="ru-RU" b="1" dirty="0"/>
              <a:t>ним была поставлена зада­ча - найти стимулы для повышения производительности труда. </a:t>
            </a:r>
            <a:endParaRPr lang="ru-RU" b="1" dirty="0" smtClean="0"/>
          </a:p>
          <a:p>
            <a:r>
              <a:rPr lang="ru-RU" b="1" dirty="0" smtClean="0"/>
              <a:t>Мейо </a:t>
            </a:r>
            <a:r>
              <a:rPr lang="ru-RU" b="1" dirty="0"/>
              <a:t>организовал эксперимент, имеющий первоначальной целью выяснить, как влияет на производительность труда такой фактор, как освещен­ность рабочего помещения.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разделил работниц цеха на экспери­ментальную и контрольную группы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экспериментальной группе ос­вещенность помещения увеличили и через некоторое время обнару­жили рост производительности труда.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контрольной группе при неизменной освещенности производительность труда не росла. </a:t>
            </a:r>
            <a:endParaRPr lang="ru-RU" b="1" dirty="0" smtClean="0"/>
          </a:p>
          <a:p>
            <a:r>
              <a:rPr lang="ru-RU" b="1" dirty="0" smtClean="0"/>
              <a:t>Че­рез </a:t>
            </a:r>
            <a:r>
              <a:rPr lang="ru-RU" b="1" dirty="0"/>
              <a:t>некоторое время еще больше увеличили освещенность помеще­ния в экспериментальной группе и отметили новый прирост произво­дительности. </a:t>
            </a:r>
            <a:endParaRPr lang="ru-RU" b="1" dirty="0" smtClean="0"/>
          </a:p>
          <a:p>
            <a:r>
              <a:rPr lang="ru-RU" b="1" dirty="0" smtClean="0"/>
              <a:t>Однако </a:t>
            </a:r>
            <a:r>
              <a:rPr lang="ru-RU" b="1" dirty="0"/>
              <a:t>в контрольной группе при неизменной освещен­ности производительность труда также </a:t>
            </a:r>
            <a:r>
              <a:rPr lang="ru-RU" b="1" dirty="0" smtClean="0"/>
              <a:t>возросла.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491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3068"/>
            <a:ext cx="10515600" cy="645867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Мейо </a:t>
            </a:r>
            <a:r>
              <a:rPr lang="ru-RU" b="1" u="sng" dirty="0"/>
              <a:t>столкнулся с парадоксальной ситуацией. </a:t>
            </a:r>
            <a:endParaRPr lang="ru-RU" b="1" u="sng" dirty="0" smtClean="0"/>
          </a:p>
          <a:p>
            <a:r>
              <a:rPr lang="ru-RU" b="1" dirty="0" smtClean="0"/>
              <a:t>Когда </a:t>
            </a:r>
            <a:r>
              <a:rPr lang="ru-RU" b="1" dirty="0"/>
              <a:t>в экспериментальной группе он убирает все улучшения освещенности, производительность труда ра­ботниц продолжает расти, причем рост производительности наблю­дается и в контрольной группе. </a:t>
            </a:r>
            <a:endParaRPr lang="ru-RU" b="1" dirty="0" smtClean="0"/>
          </a:p>
          <a:p>
            <a:r>
              <a:rPr lang="ru-RU" b="1" dirty="0" smtClean="0"/>
              <a:t>Следовательно</a:t>
            </a:r>
            <a:r>
              <a:rPr lang="ru-RU" b="1" dirty="0"/>
              <a:t>, только улучшением освещенности рабочего места невозможно объяснить повышение производительности труда. </a:t>
            </a:r>
            <a:endParaRPr lang="ru-RU" b="1" dirty="0" smtClean="0"/>
          </a:p>
          <a:p>
            <a:r>
              <a:rPr lang="ru-RU" b="1" dirty="0" smtClean="0"/>
              <a:t>Мейо </a:t>
            </a:r>
            <a:r>
              <a:rPr lang="ru-RU" b="1" dirty="0"/>
              <a:t>предполагает, что в эксперименте проявляет себя еще какая-то переменная. </a:t>
            </a:r>
            <a:endParaRPr lang="ru-RU" b="1" u="sng" dirty="0" smtClean="0"/>
          </a:p>
          <a:p>
            <a:r>
              <a:rPr lang="ru-RU" b="1" u="sng" dirty="0" smtClean="0"/>
              <a:t>За </a:t>
            </a:r>
            <a:r>
              <a:rPr lang="ru-RU" b="1" u="sng" dirty="0"/>
              <a:t>такую переменную им принимается сам факт участия работниц в эксперименте</a:t>
            </a:r>
            <a:r>
              <a:rPr lang="ru-RU" b="1" u="sng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Осознание важности происходящего, своего участия в исследовании, внимания к своей личности - все это привело к большему включению работниц в производственный процесс и дало рост производительности труда даже в тех случаях, когда отсутствовали объективные </a:t>
            </a:r>
            <a:r>
              <a:rPr lang="ru-RU" b="1" u="sng" dirty="0"/>
              <a:t>улучшения</a:t>
            </a:r>
            <a:r>
              <a:rPr lang="ru-RU" b="1" u="sng" dirty="0" smtClean="0"/>
              <a:t>.</a:t>
            </a:r>
          </a:p>
          <a:p>
            <a:r>
              <a:rPr lang="ru-RU" b="1" u="sng" dirty="0" smtClean="0"/>
              <a:t> </a:t>
            </a:r>
            <a:r>
              <a:rPr lang="ru-RU" b="1" u="sng" dirty="0"/>
              <a:t>Из результатов этого эксперимента Мейо делает второе открытие - </a:t>
            </a:r>
            <a:r>
              <a:rPr lang="ru-RU" b="1" i="1" u="sng" dirty="0"/>
              <a:t>зна­чимость внимания к рядовому работнику со стороны администра­ции и исследователей. </a:t>
            </a:r>
            <a:endParaRPr lang="ru-RU" b="1" i="1" u="sng" dirty="0" smtClean="0"/>
          </a:p>
          <a:p>
            <a:r>
              <a:rPr lang="ru-RU" b="1" dirty="0" smtClean="0"/>
              <a:t>Работницы </a:t>
            </a:r>
            <a:r>
              <a:rPr lang="ru-RU" b="1" dirty="0"/>
              <a:t>оценили возникшую ситуацию та­ким образом, что для них оказался важен сам факт интереса к ним лично, к их труду, они очутились в центре внимания, стали известны всему предприятию</a:t>
            </a:r>
          </a:p>
        </p:txBody>
      </p:sp>
    </p:spTree>
    <p:extLst>
      <p:ext uri="{BB962C8B-B14F-4D97-AF65-F5344CB8AC3E}">
        <p14:creationId xmlns:p14="http://schemas.microsoft.com/office/powerpoint/2010/main" val="2355913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770"/>
            <a:ext cx="10515600" cy="6661230"/>
          </a:xfrm>
        </p:spPr>
        <p:txBody>
          <a:bodyPr>
            <a:normAutofit/>
          </a:bodyPr>
          <a:lstStyle/>
          <a:p>
            <a:r>
              <a:rPr lang="ru-RU" b="1" i="1" u="sng" dirty="0"/>
              <a:t>Третий этап</a:t>
            </a:r>
            <a:r>
              <a:rPr lang="ru-RU" b="1" i="1" u="sng" dirty="0" smtClean="0"/>
              <a:t>.</a:t>
            </a:r>
          </a:p>
          <a:p>
            <a:r>
              <a:rPr lang="ru-RU" b="1" i="1" dirty="0" smtClean="0"/>
              <a:t> </a:t>
            </a:r>
            <a:r>
              <a:rPr lang="ru-RU" b="1" dirty="0"/>
              <a:t>Эти неожиданные результаты заставили Мейо ус­ложнить эксперимент и провести еще несколько исследований.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отобрал шесть работниц, которые были помещены в отдельную ком­нату, и начал эксперименты по изменению различных условий труда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Была улучшена система оплаты труда, введены одновременные до­полнительные перерывы и два выходных дня в неделю.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внедре­нии этих новшеств производительность труда повышалась, а когда, по условиям эксперимента, все нововведения были отменены, произ­водительность хоть немного и снизилась, но осталась на уровне бо­лее высоком, чем первоначальный. </a:t>
            </a:r>
          </a:p>
        </p:txBody>
      </p:sp>
    </p:spTree>
    <p:extLst>
      <p:ext uri="{BB962C8B-B14F-4D97-AF65-F5344CB8AC3E}">
        <p14:creationId xmlns:p14="http://schemas.microsoft.com/office/powerpoint/2010/main" val="3132869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004" y="223736"/>
            <a:ext cx="5912796" cy="630352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Мейо сделал еще </a:t>
            </a:r>
            <a:r>
              <a:rPr lang="ru-RU" b="1" u="sng" dirty="0" smtClean="0"/>
              <a:t>три важных от­крытия. </a:t>
            </a:r>
          </a:p>
          <a:p>
            <a:r>
              <a:rPr lang="ru-RU" b="1" u="sng" dirty="0" smtClean="0"/>
              <a:t>Первое </a:t>
            </a:r>
            <a:r>
              <a:rPr lang="ru-RU" b="1" u="sng" dirty="0"/>
              <a:t>- </a:t>
            </a:r>
            <a:r>
              <a:rPr lang="ru-RU" b="1" i="1" dirty="0"/>
              <a:t>наличие у людей особого чувства - «</a:t>
            </a:r>
            <a:r>
              <a:rPr lang="ru-RU" b="1" i="1" dirty="0" err="1" smtClean="0"/>
              <a:t>социоб</a:t>
            </a:r>
            <a:r>
              <a:rPr lang="ru-RU" b="1" i="1" dirty="0" err="1"/>
              <a:t>е</a:t>
            </a:r>
            <a:r>
              <a:rPr lang="ru-RU" b="1" i="1" dirty="0" err="1" smtClean="0"/>
              <a:t>лъности</a:t>
            </a:r>
            <a:r>
              <a:rPr lang="ru-RU" b="1" i="1" dirty="0"/>
              <a:t>», т. е. потребности в принадлежности к группе. </a:t>
            </a:r>
            <a:endParaRPr lang="ru-RU" b="1" i="1" dirty="0" smtClean="0"/>
          </a:p>
          <a:p>
            <a:r>
              <a:rPr lang="ru-RU" b="1" dirty="0" smtClean="0"/>
              <a:t>Оказа­лось</a:t>
            </a:r>
            <a:r>
              <a:rPr lang="ru-RU" b="1" dirty="0"/>
              <a:t>, что у девушек, участвовавших в эксперименте, ярко проявилась потребность принадлежать к своей группе. </a:t>
            </a:r>
            <a:endParaRPr lang="ru-RU" b="1" dirty="0" smtClean="0"/>
          </a:p>
          <a:p>
            <a:r>
              <a:rPr lang="ru-RU" b="1" u="sng" dirty="0" smtClean="0"/>
              <a:t>Второе</a:t>
            </a:r>
            <a:r>
              <a:rPr lang="ru-RU" b="1" dirty="0" smtClean="0"/>
              <a:t> </a:t>
            </a:r>
            <a:r>
              <a:rPr lang="ru-RU" b="1" dirty="0"/>
              <a:t>- </a:t>
            </a:r>
            <a:r>
              <a:rPr lang="ru-RU" b="1" i="1" dirty="0"/>
              <a:t>существование формальных и неформальных групп на производстве. </a:t>
            </a:r>
            <a:endParaRPr lang="ru-RU" b="1" i="1" dirty="0" smtClean="0"/>
          </a:p>
          <a:p>
            <a:r>
              <a:rPr lang="ru-RU" b="1" dirty="0" smtClean="0"/>
              <a:t>Девушки тесно сплотились, у них сложились дружеские взаимоотношения, возникла неформальная группа. </a:t>
            </a:r>
          </a:p>
          <a:p>
            <a:r>
              <a:rPr lang="ru-RU" b="1" u="sng" dirty="0" smtClean="0"/>
              <a:t>Третье </a:t>
            </a:r>
            <a:r>
              <a:rPr lang="ru-RU" b="1" dirty="0" smtClean="0"/>
              <a:t>- </a:t>
            </a:r>
            <a:r>
              <a:rPr lang="ru-RU" b="1" i="1" dirty="0" smtClean="0"/>
              <a:t>значение неформальных групп. </a:t>
            </a:r>
          </a:p>
          <a:p>
            <a:r>
              <a:rPr lang="ru-RU" b="1" dirty="0" smtClean="0"/>
              <a:t>Мейо считал, что неформальную группу можно использовать в интересах фирмы и таким образом добиться увеличения производительности труда, воздействуя на отдельного работника через неформальную груп­пу. </a:t>
            </a:r>
          </a:p>
          <a:p>
            <a:r>
              <a:rPr lang="ru-RU" b="1" dirty="0" smtClean="0"/>
              <a:t>В результате проведенных исследований производительность труда в цехе за 2,5 года возросла на 40%. </a:t>
            </a:r>
          </a:p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3737"/>
            <a:ext cx="5890098" cy="6215974"/>
          </a:xfrm>
        </p:spPr>
      </p:pic>
    </p:spTree>
    <p:extLst>
      <p:ext uri="{BB962C8B-B14F-4D97-AF65-F5344CB8AC3E}">
        <p14:creationId xmlns:p14="http://schemas.microsoft.com/office/powerpoint/2010/main" val="31576001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1494"/>
            <a:ext cx="10515600" cy="6481822"/>
          </a:xfrm>
        </p:spPr>
        <p:txBody>
          <a:bodyPr>
            <a:normAutofit/>
          </a:bodyPr>
          <a:lstStyle/>
          <a:p>
            <a:r>
              <a:rPr lang="ru-RU" b="1" u="sng" dirty="0"/>
              <a:t>Четвертый этап. </a:t>
            </a:r>
            <a:endParaRPr lang="ru-RU" b="1" u="sng" dirty="0" smtClean="0"/>
          </a:p>
          <a:p>
            <a:r>
              <a:rPr lang="ru-RU" b="1" dirty="0" smtClean="0"/>
              <a:t>Выяснив </a:t>
            </a:r>
            <a:r>
              <a:rPr lang="ru-RU" b="1" dirty="0"/>
              <a:t>роль неформальных групп в процес­се производства, Мейо решил посмотреть, что же происходит внутри этой неформальной группы.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бригаду, состоящую из 14 мужчин, сбор­щиков телефонных аппаратов, был внедрен социальный психолог, ко­торый в течение 18 недель адаптировался и работал с ними.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выяс­нил, что в такой неформальной группе существует собственная </a:t>
            </a:r>
            <a:r>
              <a:rPr lang="ru-RU" b="1" dirty="0" smtClean="0"/>
              <a:t>внутригрупповая </a:t>
            </a:r>
            <a:r>
              <a:rPr lang="ru-RU" b="1" dirty="0"/>
              <a:t>мораль. </a:t>
            </a:r>
            <a:endParaRPr lang="ru-RU" b="1" dirty="0" smtClean="0"/>
          </a:p>
          <a:p>
            <a:r>
              <a:rPr lang="ru-RU" b="1" dirty="0" smtClean="0"/>
              <a:t>Для </a:t>
            </a:r>
            <a:r>
              <a:rPr lang="ru-RU" b="1" dirty="0"/>
              <a:t>данной группы она заключалась в трех ос­новных принципах: </a:t>
            </a:r>
            <a:endParaRPr lang="ru-RU" b="1" dirty="0" smtClean="0"/>
          </a:p>
          <a:p>
            <a:r>
              <a:rPr lang="ru-RU" b="1" dirty="0" smtClean="0"/>
              <a:t>1</a:t>
            </a:r>
            <a:r>
              <a:rPr lang="ru-RU" b="1" dirty="0"/>
              <a:t>) «не делай слишком много»; </a:t>
            </a:r>
            <a:endParaRPr lang="ru-RU" b="1" dirty="0" smtClean="0"/>
          </a:p>
          <a:p>
            <a:r>
              <a:rPr lang="ru-RU" b="1" dirty="0" smtClean="0"/>
              <a:t>2</a:t>
            </a:r>
            <a:r>
              <a:rPr lang="ru-RU" b="1" dirty="0"/>
              <a:t>) «не делай мало»; </a:t>
            </a:r>
            <a:endParaRPr lang="ru-RU" b="1" dirty="0" smtClean="0"/>
          </a:p>
          <a:p>
            <a:r>
              <a:rPr lang="ru-RU" b="1" dirty="0" smtClean="0"/>
              <a:t>3</a:t>
            </a:r>
            <a:r>
              <a:rPr lang="ru-RU" b="1" dirty="0"/>
              <a:t>) «не заносись, не выделяйся</a:t>
            </a:r>
            <a:r>
              <a:rPr lang="ru-RU" b="1" dirty="0" smtClean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648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6137"/>
            <a:ext cx="10515600" cy="62619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b="1" dirty="0"/>
              <a:t>Для того чтобы избежать повышения планового задания</a:t>
            </a:r>
            <a:r>
              <a:rPr lang="ru-RU" b="1" dirty="0" smtClean="0"/>
              <a:t>,</a:t>
            </a:r>
          </a:p>
          <a:p>
            <a:r>
              <a:rPr lang="ru-RU" b="1" dirty="0" smtClean="0"/>
              <a:t> </a:t>
            </a:r>
            <a:r>
              <a:rPr lang="ru-RU" b="1" dirty="0"/>
              <a:t>норма выработки определялась самой группой и развивались различные способы взаимопомощи и </a:t>
            </a:r>
            <a:r>
              <a:rPr lang="ru-RU" b="1" dirty="0" err="1"/>
              <a:t>взаимоподдержки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Открытие</a:t>
            </a:r>
            <a:r>
              <a:rPr lang="ru-RU" b="1" dirty="0"/>
              <a:t>, которое делает Мейо в </a:t>
            </a:r>
            <a:r>
              <a:rPr lang="ru-RU" b="1" u="sng" dirty="0"/>
              <a:t>результате своего четвертого экс­перимента, состояло в обнаружении </a:t>
            </a:r>
            <a:r>
              <a:rPr lang="ru-RU" b="1" i="1" u="sng" dirty="0"/>
              <a:t>внутригрупповой морали и </a:t>
            </a:r>
            <a:r>
              <a:rPr lang="ru-RU" b="1" i="1" u="sng" dirty="0" smtClean="0"/>
              <a:t>внутригрупповых </a:t>
            </a:r>
            <a:r>
              <a:rPr lang="ru-RU" b="1" i="1" u="sng" dirty="0"/>
              <a:t>норм взаимоотношений и поведения. </a:t>
            </a:r>
            <a:endParaRPr lang="ru-RU" b="1" i="1" u="sng" dirty="0" smtClean="0"/>
          </a:p>
          <a:p>
            <a:r>
              <a:rPr lang="ru-RU" b="1" dirty="0" smtClean="0"/>
              <a:t>Мораль </a:t>
            </a:r>
            <a:r>
              <a:rPr lang="ru-RU" b="1" dirty="0"/>
              <a:t>и нормы, формируемые внутри неформальной группы, диктуют человеку оп­ределенные стереотипы поведения в процессе трудовой деятельнос­ти. </a:t>
            </a:r>
            <a:endParaRPr lang="ru-RU" b="1" dirty="0" smtClean="0"/>
          </a:p>
          <a:p>
            <a:r>
              <a:rPr lang="ru-RU" b="1" dirty="0" smtClean="0"/>
              <a:t>Мейо </a:t>
            </a:r>
            <a:r>
              <a:rPr lang="ru-RU" b="1" dirty="0"/>
              <a:t>подчеркивает, что администрация предприятия имеет дело прежде всего с целостными группами.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работник, являясь членом группы, ориентируется в своем поведении на те моральные ценности и нормы, которые сформировались в его группе.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820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719945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Благодаря исследованиям </a:t>
            </a:r>
            <a:r>
              <a:rPr lang="ru-RU" b="1" dirty="0" err="1" smtClean="0"/>
              <a:t>Мэйо</a:t>
            </a:r>
            <a:r>
              <a:rPr lang="ru-RU" b="1" dirty="0" smtClean="0"/>
              <a:t> </a:t>
            </a:r>
            <a:r>
              <a:rPr lang="ru-RU" b="1" dirty="0"/>
              <a:t>в США распространяется термин </a:t>
            </a:r>
            <a:r>
              <a:rPr lang="ru-RU" b="1" u="sng" dirty="0"/>
              <a:t>«человеческие отношения», </a:t>
            </a:r>
            <a:r>
              <a:rPr lang="ru-RU" b="1" dirty="0"/>
              <a:t>возникает особая политическая доктри­на, превратившаяся в официальную программу управления </a:t>
            </a:r>
            <a:r>
              <a:rPr lang="ru-RU" b="1" dirty="0" smtClean="0"/>
              <a:t>организациями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основу доктрины «человеческих отношений» положены следующие принципы:</a:t>
            </a:r>
          </a:p>
          <a:p>
            <a:pPr lvl="0"/>
            <a:r>
              <a:rPr lang="ru-RU" b="1" dirty="0"/>
              <a:t>Человек - это «</a:t>
            </a:r>
            <a:r>
              <a:rPr lang="ru-RU" b="1" dirty="0" err="1" smtClean="0"/>
              <a:t>социобельное</a:t>
            </a:r>
            <a:r>
              <a:rPr lang="ru-RU" b="1" dirty="0" smtClean="0"/>
              <a:t> </a:t>
            </a:r>
            <a:r>
              <a:rPr lang="ru-RU" b="1" dirty="0"/>
              <a:t>существо», ориентированное на принадлежность к определенной группе и включенное в контекст </a:t>
            </a:r>
            <a:r>
              <a:rPr lang="ru-RU" b="1" dirty="0" smtClean="0"/>
              <a:t>группового </a:t>
            </a:r>
            <a:r>
              <a:rPr lang="ru-RU" b="1" dirty="0"/>
              <a:t>поведения.</a:t>
            </a:r>
          </a:p>
          <a:p>
            <a:pPr lvl="0"/>
            <a:r>
              <a:rPr lang="ru-RU" b="1" dirty="0"/>
              <a:t>Бюрократическая организация с ее жесткой иерархией несов­местима с природой человека и его свободой.</a:t>
            </a:r>
          </a:p>
          <a:p>
            <a:pPr lvl="0"/>
            <a:r>
              <a:rPr lang="ru-RU" b="1" dirty="0"/>
              <a:t>Руководители предприятий в большей степени должны ориен­тироваться на людей, чем на продукцию</a:t>
            </a:r>
            <a:r>
              <a:rPr lang="ru-RU" b="1" dirty="0" smtClean="0"/>
              <a:t>.</a:t>
            </a:r>
          </a:p>
          <a:p>
            <a:pPr lvl="0"/>
            <a:r>
              <a:rPr lang="ru-RU" b="1" dirty="0" smtClean="0"/>
              <a:t> </a:t>
            </a:r>
            <a:r>
              <a:rPr lang="ru-RU" b="1" dirty="0"/>
              <a:t>Работникам необходимо со­здавать благоприятные условия труда и общения для того, чтобы по­высить их производительность.</a:t>
            </a:r>
          </a:p>
          <a:p>
            <a:pPr lvl="0"/>
            <a:r>
              <a:rPr lang="ru-RU" b="1" dirty="0"/>
              <a:t>Вознаграждение за труд всей группы эффективнее вознаг­раждения одного человека. </a:t>
            </a:r>
            <a:endParaRPr lang="ru-RU" b="1" dirty="0" smtClean="0"/>
          </a:p>
          <a:p>
            <a:pPr lvl="0"/>
            <a:r>
              <a:rPr lang="ru-RU" b="1" dirty="0" smtClean="0"/>
              <a:t>Социальное </a:t>
            </a:r>
            <a:r>
              <a:rPr lang="ru-RU" b="1" dirty="0"/>
              <a:t>вознаграждение эффектив­нее экономического. </a:t>
            </a:r>
            <a:endParaRPr lang="ru-RU" b="1" dirty="0" smtClean="0"/>
          </a:p>
          <a:p>
            <a:pPr lvl="0"/>
            <a:r>
              <a:rPr lang="ru-RU" b="1" dirty="0" smtClean="0"/>
              <a:t>Демократический </a:t>
            </a:r>
            <a:r>
              <a:rPr lang="ru-RU" b="1" dirty="0"/>
              <a:t>стиль руководства, повы­шение удовлетворенности трудом и взаимоотношениями, создание атмосферы сотрудничества являются элементами социального воз­награждения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6520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821680" y="228601"/>
            <a:ext cx="6126479" cy="642302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ru-RU" sz="2400" b="1" dirty="0"/>
              <a:t>Школа поведенческих наук или теория человеческих </a:t>
            </a:r>
            <a:r>
              <a:rPr lang="ru-RU" sz="2400" b="1" dirty="0" smtClean="0"/>
              <a:t>ресурсов</a:t>
            </a:r>
          </a:p>
          <a:p>
            <a:pPr>
              <a:spcBef>
                <a:spcPct val="0"/>
              </a:spcBef>
            </a:pPr>
            <a:endParaRPr lang="ru-RU" sz="2400" b="1" dirty="0"/>
          </a:p>
          <a:p>
            <a:pPr>
              <a:lnSpc>
                <a:spcPct val="80000"/>
              </a:lnSpc>
            </a:pPr>
            <a:r>
              <a:rPr lang="ru-RU" sz="2400" b="1" dirty="0"/>
              <a:t>Свое название школа получила от известного в психологии направления - «бихевиоризм» (наука о поведении), согласно которой поведение представляет собой реакцию на стимул. 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Повторение положительных стимулов закрепляет положительную реакцию, т.е. вырабатывает устойчивое поведение. </a:t>
            </a:r>
          </a:p>
          <a:p>
            <a:pPr>
              <a:lnSpc>
                <a:spcPct val="80000"/>
              </a:lnSpc>
            </a:pPr>
            <a:r>
              <a:rPr lang="ru-RU" sz="2400" b="1" dirty="0"/>
              <a:t>Отношения между менеджерами и работающими - это такие отношения, когда работающий, в качестве стимула, получая хорошее вознаграждение (материального или морального плана) отвечает на него положительной реакцией </a:t>
            </a:r>
            <a:r>
              <a:rPr lang="ru-RU" sz="2400" b="1" dirty="0" smtClean="0"/>
              <a:t>– эффективной. </a:t>
            </a:r>
            <a:r>
              <a:rPr lang="ru-RU" sz="2400" b="1" dirty="0"/>
              <a:t>работой.</a:t>
            </a:r>
          </a:p>
          <a:p>
            <a:pPr>
              <a:spcBef>
                <a:spcPct val="0"/>
              </a:spcBef>
            </a:pPr>
            <a:r>
              <a:rPr lang="ru-RU" sz="2400" b="1" dirty="0" smtClean="0"/>
              <a:t>Представители </a:t>
            </a:r>
            <a:r>
              <a:rPr lang="ru-RU" sz="2400" b="1" dirty="0"/>
              <a:t>школы поведенческих наук </a:t>
            </a:r>
            <a:r>
              <a:rPr lang="ru-RU" sz="2400" b="1" dirty="0" err="1"/>
              <a:t>Ч.Барнард</a:t>
            </a:r>
            <a:r>
              <a:rPr lang="ru-RU" sz="2400" b="1" dirty="0"/>
              <a:t>, </a:t>
            </a:r>
            <a:r>
              <a:rPr lang="ru-RU" sz="2400" b="1" dirty="0" err="1"/>
              <a:t>Лайкерт</a:t>
            </a:r>
            <a:r>
              <a:rPr lang="ru-RU" sz="2400" b="1" dirty="0"/>
              <a:t>, </a:t>
            </a:r>
            <a:r>
              <a:rPr lang="ru-RU" sz="2400" b="1" dirty="0" err="1"/>
              <a:t>А.Маслоу</a:t>
            </a:r>
            <a:r>
              <a:rPr lang="ru-RU" sz="2400" b="1" dirty="0"/>
              <a:t>, </a:t>
            </a:r>
            <a:r>
              <a:rPr lang="ru-RU" sz="2400" b="1" dirty="0" err="1"/>
              <a:t>Д.Мак</a:t>
            </a:r>
            <a:r>
              <a:rPr lang="ru-RU" sz="2400" b="1" dirty="0"/>
              <a:t> </a:t>
            </a:r>
            <a:r>
              <a:rPr lang="ru-RU" sz="2400" b="1" dirty="0" err="1"/>
              <a:t>Грегор</a:t>
            </a:r>
            <a:r>
              <a:rPr lang="ru-RU" sz="2400" b="1" dirty="0"/>
              <a:t> видели основную цель в  достижении повышения эффективности работы организации за счет повышения ее человеческих ресурсов. </a:t>
            </a:r>
          </a:p>
          <a:p>
            <a:pPr eaLnBrk="1" hangingPunct="1">
              <a:spcBef>
                <a:spcPct val="0"/>
              </a:spcBef>
            </a:pPr>
            <a:r>
              <a:rPr lang="ru-RU" sz="2400" b="1" dirty="0"/>
              <a:t>Вследствие такого понимания каждый индивид считался «стратегическим фактором», для которого нужно создавать стимулы.</a:t>
            </a:r>
          </a:p>
        </p:txBody>
      </p:sp>
      <p:pic>
        <p:nvPicPr>
          <p:cNvPr id="16390" name="Рисунок 2" descr="hr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" y="365760"/>
            <a:ext cx="4953000" cy="614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8912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6280"/>
            <a:ext cx="10515600" cy="6141720"/>
          </a:xfrm>
        </p:spPr>
        <p:txBody>
          <a:bodyPr>
            <a:normAutofit/>
          </a:bodyPr>
          <a:lstStyle/>
          <a:p>
            <a:r>
              <a:rPr lang="ru-RU" b="1" i="1" dirty="0"/>
              <a:t>Начиная с 60-х гг. психологический подход полностью охватил всю область управления организации. </a:t>
            </a:r>
            <a:r>
              <a:rPr lang="ru-RU" dirty="0"/>
              <a:t>Основное внимание сосредоточилось на методах использования межличностных отношений, т е на социально-психологических проблемах. Главная цель психологической школы заключалась в увеличении эффективности деятельности организации за счет активизации </a:t>
            </a:r>
            <a:r>
              <a:rPr lang="ru-RU" b="1" i="1" dirty="0"/>
              <a:t>человеческого фактора</a:t>
            </a:r>
            <a:endParaRPr lang="ru-RU" dirty="0"/>
          </a:p>
          <a:p>
            <a:r>
              <a:rPr lang="ru-RU" dirty="0"/>
              <a:t>Проблемы менеджмента получили серьезное развитие в работах известных американских, английских, немецких исследователей Г </a:t>
            </a:r>
            <a:r>
              <a:rPr lang="ru-RU" dirty="0" err="1"/>
              <a:t>Минцберга</a:t>
            </a:r>
            <a:r>
              <a:rPr lang="ru-RU" dirty="0" smtClean="0"/>
              <a:t>, </a:t>
            </a:r>
            <a:r>
              <a:rPr lang="ru-RU" dirty="0"/>
              <a:t>П. </a:t>
            </a:r>
            <a:r>
              <a:rPr lang="ru-RU" dirty="0" err="1"/>
              <a:t>Друкера</a:t>
            </a:r>
            <a:r>
              <a:rPr lang="ru-RU" dirty="0"/>
              <a:t>, Г </a:t>
            </a:r>
            <a:r>
              <a:rPr lang="ru-RU" dirty="0" err="1"/>
              <a:t>Саймона</a:t>
            </a:r>
            <a:r>
              <a:rPr lang="ru-RU" dirty="0"/>
              <a:t>, С </a:t>
            </a:r>
            <a:r>
              <a:rPr lang="ru-RU" dirty="0" err="1"/>
              <a:t>Арджириса</a:t>
            </a:r>
            <a:r>
              <a:rPr lang="ru-RU" dirty="0"/>
              <a:t>, Т </a:t>
            </a:r>
            <a:r>
              <a:rPr lang="ru-RU" dirty="0" err="1"/>
              <a:t>Питерса</a:t>
            </a:r>
            <a:r>
              <a:rPr lang="ru-RU" dirty="0"/>
              <a:t>, Р. </a:t>
            </a:r>
            <a:r>
              <a:rPr lang="ru-RU" dirty="0" err="1"/>
              <a:t>Уотермена</a:t>
            </a:r>
            <a:r>
              <a:rPr lang="ru-RU" dirty="0"/>
              <a:t>, В </a:t>
            </a:r>
            <a:r>
              <a:rPr lang="ru-RU" dirty="0" err="1"/>
              <a:t>Зигерта</a:t>
            </a:r>
            <a:r>
              <a:rPr lang="ru-RU" dirty="0"/>
              <a:t>, Л </a:t>
            </a:r>
            <a:r>
              <a:rPr lang="ru-RU" dirty="0" err="1"/>
              <a:t>Ланг</a:t>
            </a:r>
            <a:r>
              <a:rPr lang="ru-RU" dirty="0"/>
              <a:t>, Дж </a:t>
            </a:r>
            <a:r>
              <a:rPr lang="ru-RU" dirty="0" err="1"/>
              <a:t>Грейсона</a:t>
            </a:r>
            <a:r>
              <a:rPr lang="ru-RU" dirty="0"/>
              <a:t> мл , К </a:t>
            </a:r>
            <a:r>
              <a:rPr lang="ru-RU" dirty="0" err="1"/>
              <a:t>О'Делл</a:t>
            </a:r>
            <a:r>
              <a:rPr lang="ru-RU" dirty="0"/>
              <a:t>, М. </a:t>
            </a:r>
            <a:r>
              <a:rPr lang="ru-RU" dirty="0" err="1"/>
              <a:t>Вудкока</a:t>
            </a:r>
            <a:r>
              <a:rPr lang="ru-RU" dirty="0"/>
              <a:t>, Д. </a:t>
            </a:r>
            <a:r>
              <a:rPr lang="ru-RU" dirty="0" err="1"/>
              <a:t>Фрэнсиса</a:t>
            </a:r>
            <a:r>
              <a:rPr lang="ru-RU" dirty="0"/>
              <a:t>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92013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49"/>
            <a:ext cx="11974749" cy="7276289"/>
          </a:xfrm>
        </p:spPr>
      </p:pic>
    </p:spTree>
    <p:extLst>
      <p:ext uri="{BB962C8B-B14F-4D97-AF65-F5344CB8AC3E}">
        <p14:creationId xmlns:p14="http://schemas.microsoft.com/office/powerpoint/2010/main" val="169187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107"/>
          </a:xfrm>
        </p:spPr>
        <p:txBody>
          <a:bodyPr/>
          <a:lstStyle/>
          <a:p>
            <a:pPr algn="ctr"/>
            <a:r>
              <a:rPr lang="ru-RU" b="1" i="1" dirty="0" smtClean="0"/>
              <a:t>ВОПРОСЫ: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0232"/>
            <a:ext cx="10515600" cy="4876731"/>
          </a:xfrm>
        </p:spPr>
        <p:txBody>
          <a:bodyPr/>
          <a:lstStyle/>
          <a:p>
            <a:pPr marL="457200" lvl="0" indent="-457200">
              <a:buAutoNum type="arabicPeriod"/>
            </a:pPr>
            <a:r>
              <a:rPr lang="ru-RU" sz="2400" b="1" cap="small" dirty="0" smtClean="0"/>
              <a:t>Школа </a:t>
            </a:r>
            <a:r>
              <a:rPr lang="ru-RU" sz="2400" b="1" cap="small" dirty="0"/>
              <a:t>научного </a:t>
            </a:r>
            <a:r>
              <a:rPr lang="ru-RU" sz="2400" b="1" cap="small" dirty="0" smtClean="0"/>
              <a:t>управления. </a:t>
            </a:r>
            <a:r>
              <a:rPr lang="ru-RU" sz="2400" b="1" cap="small" dirty="0"/>
              <a:t>Теория </a:t>
            </a:r>
            <a:r>
              <a:rPr lang="ru-RU" sz="2400" b="1" cap="small" dirty="0" smtClean="0"/>
              <a:t>«экономического человека</a:t>
            </a:r>
            <a:r>
              <a:rPr lang="ru-RU" sz="2400" b="1" cap="small" dirty="0" smtClean="0"/>
              <a:t>». </a:t>
            </a:r>
            <a:endParaRPr lang="ru-RU" sz="2400" b="1" cap="small" dirty="0" smtClean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b="1" dirty="0"/>
              <a:t>Школа административного </a:t>
            </a:r>
            <a:r>
              <a:rPr lang="ru-RU" sz="2400" b="1" dirty="0" smtClean="0"/>
              <a:t>управления. </a:t>
            </a:r>
            <a:r>
              <a:rPr lang="ru-RU" sz="2400" b="1" dirty="0" smtClean="0"/>
              <a:t>Теория </a:t>
            </a:r>
            <a:r>
              <a:rPr lang="ru-RU" sz="2400" b="1" dirty="0" smtClean="0"/>
              <a:t>«социального человека</a:t>
            </a:r>
            <a:r>
              <a:rPr lang="ru-RU" sz="2400" b="1" dirty="0" smtClean="0"/>
              <a:t>».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b="1" dirty="0" smtClean="0"/>
              <a:t>Школа человеческих (поведенческих) отношений. Теория </a:t>
            </a:r>
            <a:r>
              <a:rPr lang="ru-RU" sz="2400" b="1" dirty="0"/>
              <a:t>человеческих </a:t>
            </a:r>
            <a:r>
              <a:rPr lang="ru-RU" sz="2400" b="1" dirty="0" smtClean="0"/>
              <a:t>ресурсов.</a:t>
            </a:r>
          </a:p>
          <a:p>
            <a:pPr marL="457200" lvl="0" indent="-457200">
              <a:buAutoNum type="arabicPeriod"/>
            </a:pPr>
            <a:r>
              <a:rPr lang="ru-RU" sz="2400" b="1" dirty="0" smtClean="0"/>
              <a:t>Японская школа управления.</a:t>
            </a:r>
          </a:p>
          <a:p>
            <a:pPr marL="457200" lvl="0" indent="-457200">
              <a:buAutoNum type="arabicPeriod"/>
            </a:pPr>
            <a:endParaRPr lang="ru-RU" sz="2400" b="1" cap="small" dirty="0" smtClean="0"/>
          </a:p>
          <a:p>
            <a:pPr lvl="0"/>
            <a:endParaRPr lang="en-US" sz="2400" b="1" cap="small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791" y="3607611"/>
            <a:ext cx="8025320" cy="3094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240"/>
            <a:ext cx="12192000" cy="6842760"/>
          </a:xfrm>
        </p:spPr>
        <p:txBody>
          <a:bodyPr>
            <a:noAutofit/>
          </a:bodyPr>
          <a:lstStyle/>
          <a:p>
            <a:r>
              <a:rPr lang="ru-RU" b="1" dirty="0"/>
              <a:t>Формально </a:t>
            </a:r>
            <a:r>
              <a:rPr lang="ru-RU" b="1" dirty="0" smtClean="0"/>
              <a:t>возникновение психологии управления относят </a:t>
            </a:r>
            <a:r>
              <a:rPr lang="ru-RU" b="1" dirty="0"/>
              <a:t>к началу ХХ в., </a:t>
            </a:r>
            <a:r>
              <a:rPr lang="ru-RU" b="1" dirty="0" smtClean="0"/>
              <a:t>а ее основоположником считают футболиста– Скотта, имеющего  теологическое образование. </a:t>
            </a:r>
          </a:p>
          <a:p>
            <a:r>
              <a:rPr lang="ru-RU" b="1" dirty="0" smtClean="0"/>
              <a:t>Однако вместо того, чтобы стать миссионером в Китае, Скотт стал психологом. </a:t>
            </a:r>
          </a:p>
          <a:p>
            <a:r>
              <a:rPr lang="ru-RU" b="1" dirty="0" smtClean="0"/>
              <a:t>Он  </a:t>
            </a:r>
            <a:r>
              <a:rPr lang="ru-RU" b="1" dirty="0"/>
              <a:t>был первым, кто использовал </a:t>
            </a:r>
            <a:r>
              <a:rPr lang="ru-RU" b="1" dirty="0" smtClean="0"/>
              <a:t>психологию для </a:t>
            </a:r>
            <a:r>
              <a:rPr lang="ru-RU" b="1" dirty="0"/>
              <a:t>нужд рекламы, отбора персонала и менеджмента.</a:t>
            </a:r>
          </a:p>
          <a:p>
            <a:r>
              <a:rPr lang="ru-RU" b="1" dirty="0"/>
              <a:t>На рубеже XIX и ХХ вв. он говорил о потенциальных возможностях психологии в рекламном бизнесе.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написал несколько статей и опубликовал </a:t>
            </a:r>
            <a:r>
              <a:rPr lang="ru-RU" b="1" dirty="0" smtClean="0"/>
              <a:t>монографию </a:t>
            </a:r>
            <a:r>
              <a:rPr lang="ru-RU" b="1" dirty="0"/>
              <a:t>≪Теория и практика рекламы≫ (1903), которая </a:t>
            </a:r>
            <a:r>
              <a:rPr lang="ru-RU" b="1" dirty="0" smtClean="0"/>
              <a:t>считается </a:t>
            </a:r>
            <a:r>
              <a:rPr lang="ru-RU" b="1" dirty="0"/>
              <a:t>первой книгой, посвященной использованию </a:t>
            </a:r>
            <a:r>
              <a:rPr lang="ru-RU" b="1" dirty="0" smtClean="0"/>
              <a:t>психологии </a:t>
            </a:r>
            <a:r>
              <a:rPr lang="ru-RU" b="1" dirty="0"/>
              <a:t>для решения проблем, возникающих в мире бизнеса.</a:t>
            </a:r>
          </a:p>
          <a:p>
            <a:r>
              <a:rPr lang="ru-RU" b="1" dirty="0"/>
              <a:t>В 1919 г. Скотт создал первую в истории </a:t>
            </a:r>
            <a:r>
              <a:rPr lang="ru-RU" b="1" dirty="0" smtClean="0"/>
              <a:t>психологии управления </a:t>
            </a:r>
            <a:r>
              <a:rPr lang="ru-RU" b="1" dirty="0"/>
              <a:t>консалтинговую фирму, которая </a:t>
            </a:r>
            <a:r>
              <a:rPr lang="ru-RU" b="1" dirty="0" smtClean="0"/>
              <a:t>сотрудничала более, </a:t>
            </a:r>
            <a:r>
              <a:rPr lang="ru-RU" b="1" dirty="0"/>
              <a:t>чем с 40 ведущими корпорациями </a:t>
            </a:r>
            <a:r>
              <a:rPr lang="ru-RU" b="1" dirty="0" smtClean="0"/>
              <a:t>США</a:t>
            </a:r>
            <a:r>
              <a:rPr lang="ru-RU" b="1" dirty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7358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5754269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В 1913 г. Гуго </a:t>
            </a:r>
            <a:r>
              <a:rPr lang="ru-RU" sz="3200" b="1" dirty="0" err="1"/>
              <a:t>Мюнстерберг</a:t>
            </a:r>
            <a:r>
              <a:rPr lang="ru-RU" sz="3200" b="1" dirty="0"/>
              <a:t> (1863–1916), немецкий </a:t>
            </a:r>
            <a:r>
              <a:rPr lang="ru-RU" sz="3200" b="1" dirty="0" smtClean="0"/>
              <a:t>психолог</a:t>
            </a:r>
            <a:r>
              <a:rPr lang="ru-RU" sz="3200" b="1" dirty="0"/>
              <a:t>, преподававший в Гарвардском университете, </a:t>
            </a:r>
            <a:r>
              <a:rPr lang="ru-RU" sz="3200" b="1" dirty="0" smtClean="0"/>
              <a:t>написал </a:t>
            </a:r>
            <a:r>
              <a:rPr lang="ru-RU" sz="3200" b="1" dirty="0"/>
              <a:t>книгу </a:t>
            </a:r>
            <a:r>
              <a:rPr lang="ru-RU" sz="3200" b="1" dirty="0" smtClean="0"/>
              <a:t>«Психология эффективного производства».</a:t>
            </a:r>
          </a:p>
          <a:p>
            <a:r>
              <a:rPr lang="ru-RU" sz="3200" b="1" dirty="0" smtClean="0"/>
              <a:t> Он </a:t>
            </a:r>
            <a:r>
              <a:rPr lang="ru-RU" sz="3200" b="1" dirty="0"/>
              <a:t>был одним из </a:t>
            </a:r>
            <a:r>
              <a:rPr lang="ru-RU" sz="3200" b="1" dirty="0" smtClean="0"/>
              <a:t>первых психологов</a:t>
            </a:r>
            <a:r>
              <a:rPr lang="ru-RU" sz="3200" b="1" dirty="0"/>
              <a:t>, </a:t>
            </a:r>
            <a:r>
              <a:rPr lang="ru-RU" sz="3200" b="1" dirty="0" smtClean="0"/>
              <a:t>который предлагал использовать тесты в качестве </a:t>
            </a:r>
            <a:r>
              <a:rPr lang="ru-RU" sz="3200" b="1" dirty="0"/>
              <a:t>отборочной процедуры прогностического </a:t>
            </a:r>
            <a:r>
              <a:rPr lang="ru-RU" sz="3200" b="1" dirty="0" smtClean="0"/>
              <a:t>характера, позволяющей </a:t>
            </a:r>
            <a:r>
              <a:rPr lang="ru-RU" sz="3200" b="1" dirty="0"/>
              <a:t>выявить претендента с необходимыми </a:t>
            </a:r>
            <a:r>
              <a:rPr lang="ru-RU" sz="3200" b="1" dirty="0" smtClean="0"/>
              <a:t>навыками</a:t>
            </a:r>
            <a:r>
              <a:rPr lang="ru-RU" sz="3200" b="1" dirty="0"/>
              <a:t>, который наиболее полно удовлетворяет </a:t>
            </a:r>
            <a:r>
              <a:rPr lang="ru-RU" sz="3200" b="1" dirty="0" smtClean="0"/>
              <a:t>требованиям, предъявляемым </a:t>
            </a:r>
            <a:r>
              <a:rPr lang="ru-RU" sz="3200" b="1" dirty="0"/>
              <a:t>к работнику на конкретном рабочем месте.</a:t>
            </a:r>
          </a:p>
        </p:txBody>
      </p:sp>
    </p:spTree>
    <p:extLst>
      <p:ext uri="{BB962C8B-B14F-4D97-AF65-F5344CB8AC3E}">
        <p14:creationId xmlns:p14="http://schemas.microsoft.com/office/powerpoint/2010/main" val="241816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608"/>
            <a:ext cx="10515600" cy="5602146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В психологии управления сегодня </a:t>
            </a:r>
            <a:r>
              <a:rPr lang="ru-RU" sz="3200" b="1" dirty="0"/>
              <a:t>м</a:t>
            </a:r>
            <a:r>
              <a:rPr lang="ru-RU" sz="3200" b="1" dirty="0" smtClean="0"/>
              <a:t>ожно </a:t>
            </a:r>
            <a:r>
              <a:rPr lang="ru-RU" sz="3200" b="1" dirty="0"/>
              <a:t>выделить три основных концептуальных </a:t>
            </a:r>
            <a:r>
              <a:rPr lang="ru-RU" sz="3200" b="1" dirty="0" smtClean="0"/>
              <a:t>подхода:</a:t>
            </a:r>
            <a:endParaRPr lang="ru-RU" sz="3200" b="1" dirty="0"/>
          </a:p>
          <a:p>
            <a:pPr lvl="0"/>
            <a:r>
              <a:rPr lang="ru-RU" sz="3200" b="1" u="sng" dirty="0" smtClean="0"/>
              <a:t>1. классическая </a:t>
            </a:r>
            <a:r>
              <a:rPr lang="ru-RU" sz="3200" b="1" u="sng" dirty="0"/>
              <a:t>школа, </a:t>
            </a:r>
            <a:r>
              <a:rPr lang="ru-RU" sz="3200" b="1" dirty="0"/>
              <a:t>включающая в себя </a:t>
            </a:r>
            <a:r>
              <a:rPr lang="ru-RU" sz="3200" b="1" dirty="0" smtClean="0"/>
              <a:t>: </a:t>
            </a:r>
            <a:r>
              <a:rPr lang="ru-RU" sz="3200" b="1" dirty="0"/>
              <a:t>а) теорию Ф. </a:t>
            </a:r>
            <a:r>
              <a:rPr lang="ru-RU" sz="3200" b="1" dirty="0" smtClean="0"/>
              <a:t> </a:t>
            </a:r>
            <a:r>
              <a:rPr lang="ru-RU" sz="3200" b="1" dirty="0"/>
              <a:t>Тейлора; б) теорию Макс </a:t>
            </a:r>
            <a:r>
              <a:rPr lang="ru-RU" sz="3200" b="1" dirty="0" smtClean="0"/>
              <a:t>Вебера, в)Анри </a:t>
            </a:r>
            <a:r>
              <a:rPr lang="ru-RU" sz="3200" b="1" dirty="0" err="1" smtClean="0"/>
              <a:t>Файоля</a:t>
            </a:r>
            <a:r>
              <a:rPr lang="ru-RU" sz="3200" b="1" dirty="0" smtClean="0"/>
              <a:t>;</a:t>
            </a:r>
            <a:endParaRPr lang="ru-RU" sz="3200" b="1" dirty="0"/>
          </a:p>
          <a:p>
            <a:pPr lvl="0"/>
            <a:r>
              <a:rPr lang="ru-RU" sz="3200" b="1" u="sng" dirty="0" smtClean="0"/>
              <a:t>2. Американская </a:t>
            </a:r>
            <a:r>
              <a:rPr lang="ru-RU" sz="3200" b="1" u="sng" dirty="0"/>
              <a:t>социально-психологическая школа, </a:t>
            </a:r>
            <a:r>
              <a:rPr lang="ru-RU" sz="3200" b="1" dirty="0" smtClean="0"/>
              <a:t>представлен­ная  </a:t>
            </a:r>
            <a:r>
              <a:rPr lang="ru-RU" sz="3200" b="1" dirty="0"/>
              <a:t>теорией «человеческих отношений» </a:t>
            </a:r>
            <a:r>
              <a:rPr lang="ru-RU" sz="3200" b="1" dirty="0" smtClean="0"/>
              <a:t>Э</a:t>
            </a:r>
            <a:r>
              <a:rPr lang="ru-RU" sz="3200" b="1" dirty="0"/>
              <a:t>. Мейо</a:t>
            </a:r>
            <a:r>
              <a:rPr lang="ru-RU" sz="3200" b="1" dirty="0" smtClean="0"/>
              <a:t>;</a:t>
            </a:r>
          </a:p>
          <a:p>
            <a:pPr lvl="0"/>
            <a:r>
              <a:rPr lang="ru-RU" sz="3200" b="1" u="sng" dirty="0"/>
              <a:t>3</a:t>
            </a:r>
            <a:r>
              <a:rPr lang="ru-RU" sz="3200" b="1" u="sng" dirty="0" smtClean="0"/>
              <a:t>. Школа </a:t>
            </a:r>
            <a:r>
              <a:rPr lang="ru-RU" sz="3200" b="1" u="sng" dirty="0"/>
              <a:t>поведенческих наук </a:t>
            </a:r>
            <a:r>
              <a:rPr lang="ru-RU" sz="3200" b="1" dirty="0"/>
              <a:t>или теория человеческих </a:t>
            </a:r>
            <a:r>
              <a:rPr lang="ru-RU" sz="3200" b="1" dirty="0" smtClean="0"/>
              <a:t>ресурсов;</a:t>
            </a:r>
            <a:endParaRPr lang="ru-RU" sz="3200" b="1" dirty="0"/>
          </a:p>
          <a:p>
            <a:r>
              <a:rPr lang="ru-RU" sz="3200" b="1" u="sng" dirty="0" smtClean="0"/>
              <a:t>4.</a:t>
            </a:r>
            <a:r>
              <a:rPr lang="ru-RU" sz="3200" b="1" u="sng" dirty="0"/>
              <a:t>	Японская </a:t>
            </a:r>
            <a:r>
              <a:rPr lang="ru-RU" sz="3200" b="1" u="sng" dirty="0" smtClean="0"/>
              <a:t>школа управления.</a:t>
            </a:r>
            <a:endParaRPr lang="ru-RU" sz="3200" b="1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19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2440" y="320040"/>
            <a:ext cx="7330440" cy="6294119"/>
          </a:xfrm>
        </p:spPr>
        <p:txBody>
          <a:bodyPr>
            <a:normAutofit fontScale="85000" lnSpcReduction="20000"/>
          </a:bodyPr>
          <a:lstStyle/>
          <a:p>
            <a:r>
              <a:rPr lang="ru-RU" sz="3200" b="1" dirty="0"/>
              <a:t>Фредерик </a:t>
            </a:r>
            <a:r>
              <a:rPr lang="ru-RU" sz="3200" b="1" dirty="0" smtClean="0"/>
              <a:t>Тейлор </a:t>
            </a:r>
            <a:r>
              <a:rPr lang="ru-RU" sz="3200" b="1" dirty="0"/>
              <a:t>(1856-1915) - американский </a:t>
            </a:r>
            <a:r>
              <a:rPr lang="ru-RU" sz="3200" b="1" dirty="0" smtClean="0"/>
              <a:t>инженер, вошел в историю как родоначальник </a:t>
            </a:r>
            <a:r>
              <a:rPr lang="ru-RU" sz="3200" b="1" dirty="0"/>
              <a:t>теории научного </a:t>
            </a:r>
            <a:r>
              <a:rPr lang="ru-RU" sz="3200" b="1" dirty="0" smtClean="0"/>
              <a:t>управления</a:t>
            </a:r>
            <a:r>
              <a:rPr lang="ru-RU" sz="3200" b="1" dirty="0"/>
              <a:t>.</a:t>
            </a:r>
            <a:r>
              <a:rPr lang="ru-RU" sz="3200" b="1" dirty="0" smtClean="0"/>
              <a:t> </a:t>
            </a:r>
          </a:p>
          <a:p>
            <a:r>
              <a:rPr lang="ru-RU" sz="3200" b="1" dirty="0" smtClean="0"/>
              <a:t>Предложенная </a:t>
            </a:r>
            <a:r>
              <a:rPr lang="ru-RU" sz="3200" b="1" dirty="0"/>
              <a:t>Тейлором система </a:t>
            </a:r>
            <a:r>
              <a:rPr lang="ru-RU" sz="3200" b="1" dirty="0" smtClean="0"/>
              <a:t>управления направлена </a:t>
            </a:r>
            <a:r>
              <a:rPr lang="ru-RU" sz="3200" b="1" dirty="0"/>
              <a:t>на повышение эффективности производства с помощью организации труда, рационализации и интенсификации тру­дового процесса.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написанных им книгах «Основы научного управ­ления предприятием» и «Управление фабрикой» доказывается, что применяемый в конце XIX века способ управления фирмой, основан­ный только на личном опыте и знаниях </a:t>
            </a:r>
            <a:r>
              <a:rPr lang="ru-RU" sz="3200" b="1" dirty="0" smtClean="0"/>
              <a:t>самих владельцев, управляющих</a:t>
            </a:r>
            <a:r>
              <a:rPr lang="ru-RU" sz="3200" b="1" dirty="0"/>
              <a:t>, устарел и что для повышения экономического, социального и технического прогрес­са производства необходимо внедрять систему научного </a:t>
            </a:r>
            <a:r>
              <a:rPr lang="ru-RU" sz="3200" b="1" dirty="0" smtClean="0"/>
              <a:t>управления и специально подготовленных людей.</a:t>
            </a:r>
            <a:endParaRPr lang="ru-RU" sz="3200" b="1" dirty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213360"/>
            <a:ext cx="3413760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1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"/>
            <a:ext cx="11323320" cy="661415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3200" b="1" dirty="0" err="1"/>
              <a:t>Ф.Тейлор</a:t>
            </a:r>
            <a:r>
              <a:rPr lang="ru-RU" sz="3200" b="1" dirty="0"/>
              <a:t>, на основе изучения социально-экономических условий организации предприятия, сформулировал вывод, что технико-организационные нововведения не должны быть самоцелью.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разработал и внедрил сложную систему организационных мер, а именно, хронометраж, инструкционные карточки, методы переобучения рабочих, плановое бюро, сбор информации.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считал, что администрация должна научиться управлять по-новому, а только потом требовать от рабочих добросовестного выполнения своих обязанностей.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3200" b="1" u="sng" dirty="0"/>
              <a:t>При научно организованном производстве человек не может получить незаработанные деньги.</a:t>
            </a:r>
          </a:p>
        </p:txBody>
      </p:sp>
    </p:spTree>
    <p:extLst>
      <p:ext uri="{BB962C8B-B14F-4D97-AF65-F5344CB8AC3E}">
        <p14:creationId xmlns:p14="http://schemas.microsoft.com/office/powerpoint/2010/main" val="80148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539" y="219919"/>
            <a:ext cx="11620983" cy="684063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Сочетание материальной заинтересованности и «разумного эгоизма». </a:t>
            </a:r>
            <a:endParaRPr lang="ru-RU" b="1" i="1" dirty="0" smtClean="0"/>
          </a:p>
          <a:p>
            <a:r>
              <a:rPr lang="ru-RU" b="1" dirty="0" smtClean="0"/>
              <a:t>Только </a:t>
            </a:r>
            <a:r>
              <a:rPr lang="ru-RU" b="1" dirty="0"/>
              <a:t>с помощью оплаты можно максимально заинте­ресовать рабочего. </a:t>
            </a:r>
            <a:endParaRPr lang="ru-RU" b="1" dirty="0" smtClean="0"/>
          </a:p>
          <a:p>
            <a:r>
              <a:rPr lang="ru-RU" b="1" dirty="0" smtClean="0"/>
              <a:t>Люди </a:t>
            </a:r>
            <a:r>
              <a:rPr lang="ru-RU" b="1" dirty="0"/>
              <a:t>не должны получать больше или меньше, чем они заработали, а предприниматель не должен быть филант­ропом. </a:t>
            </a:r>
            <a:endParaRPr lang="ru-RU" b="1" dirty="0" smtClean="0"/>
          </a:p>
          <a:p>
            <a:r>
              <a:rPr lang="ru-RU" b="1" dirty="0" smtClean="0"/>
              <a:t>Коренные </a:t>
            </a:r>
            <a:r>
              <a:rPr lang="ru-RU" b="1" dirty="0"/>
              <a:t>интересы рабочих и предпринимателей совпада­ют.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старается </a:t>
            </a:r>
            <a:r>
              <a:rPr lang="ru-RU" b="1" dirty="0" smtClean="0"/>
              <a:t>заработать, </a:t>
            </a:r>
            <a:r>
              <a:rPr lang="ru-RU" b="1" dirty="0"/>
              <a:t>как можно больше. </a:t>
            </a:r>
            <a:endParaRPr lang="ru-RU" b="1" dirty="0" smtClean="0"/>
          </a:p>
          <a:p>
            <a:r>
              <a:rPr lang="ru-RU" b="1" dirty="0" smtClean="0"/>
              <a:t>Вы­вод </a:t>
            </a:r>
            <a:r>
              <a:rPr lang="ru-RU" b="1" dirty="0"/>
              <a:t>- оплата </a:t>
            </a:r>
            <a:r>
              <a:rPr lang="ru-RU" b="1" dirty="0" smtClean="0"/>
              <a:t>предпринимателя и </a:t>
            </a:r>
            <a:r>
              <a:rPr lang="ru-RU" b="1" dirty="0"/>
              <a:t>рабочего должна соответство­вать их вкладу в производство, стимулировать индивидуальную от­ветственность. </a:t>
            </a:r>
            <a:endParaRPr lang="ru-RU" b="1" dirty="0" smtClean="0"/>
          </a:p>
          <a:p>
            <a:r>
              <a:rPr lang="ru-RU" b="1" dirty="0" smtClean="0"/>
              <a:t>Принцип </a:t>
            </a:r>
            <a:r>
              <a:rPr lang="ru-RU" b="1" dirty="0"/>
              <a:t>«разумного эгоизма», т. е. определенные финансовые сред­ства нужно вкладывать в развитие производства, создание новой техники и технологии.</a:t>
            </a:r>
          </a:p>
          <a:p>
            <a:r>
              <a:rPr lang="ru-RU" b="1" i="1" dirty="0"/>
              <a:t>Непрерывный контроль за работой конкретного исполнителя. </a:t>
            </a:r>
            <a:endParaRPr lang="ru-RU" b="1" i="1" dirty="0" smtClean="0"/>
          </a:p>
          <a:p>
            <a:r>
              <a:rPr lang="ru-RU" b="1" dirty="0" smtClean="0"/>
              <a:t>Без </a:t>
            </a:r>
            <a:r>
              <a:rPr lang="ru-RU" b="1" dirty="0"/>
              <a:t>принуждения и контроля рабочий будет отлынивать от работы.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/>
              <a:t>производстве необходимо организовать группы надсмотрщиков, </a:t>
            </a:r>
            <a:r>
              <a:rPr lang="ru-RU" b="1" dirty="0" smtClean="0"/>
              <a:t>инспекторов</a:t>
            </a:r>
            <a:r>
              <a:rPr lang="ru-RU" b="1" dirty="0"/>
              <a:t>, нормировщиков, осуществляющих контроль за установлен­ной нормой выработки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69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15006</TotalTime>
  <Words>2897</Words>
  <Application>Microsoft Office PowerPoint</Application>
  <PresentationFormat>Широкоэкранный</PresentationFormat>
  <Paragraphs>175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Теория «социального человека»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MASTER</cp:lastModifiedBy>
  <cp:revision>57</cp:revision>
  <dcterms:created xsi:type="dcterms:W3CDTF">2019-09-15T11:39:20Z</dcterms:created>
  <dcterms:modified xsi:type="dcterms:W3CDTF">2022-02-04T07:48:47Z</dcterms:modified>
</cp:coreProperties>
</file>